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4"/>
  </p:notesMasterIdLst>
  <p:sldIdLst>
    <p:sldId id="341" r:id="rId5"/>
    <p:sldId id="358" r:id="rId6"/>
    <p:sldId id="357" r:id="rId7"/>
    <p:sldId id="334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1" r:id="rId17"/>
    <p:sldId id="350" r:id="rId18"/>
    <p:sldId id="355" r:id="rId19"/>
    <p:sldId id="356" r:id="rId20"/>
    <p:sldId id="352" r:id="rId21"/>
    <p:sldId id="353" r:id="rId22"/>
    <p:sldId id="354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A7BC7-A561-4DA1-8D40-0D96106BEA51}" v="2" dt="2026-07-29T18:29:38.73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450541"/>
            <a:ext cx="19594513" cy="5023495"/>
          </a:xfrm>
        </p:spPr>
        <p:txBody>
          <a:bodyPr/>
          <a:lstStyle/>
          <a:p>
            <a:r>
              <a:rPr lang="en-US" dirty="0"/>
              <a:t>Mark Littlefield</a:t>
            </a:r>
          </a:p>
          <a:p>
            <a:r>
              <a:rPr lang="en-US" dirty="0"/>
              <a:t>Elma Electronic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1840219"/>
            <a:ext cx="17858399" cy="3317721"/>
          </a:xfrm>
        </p:spPr>
        <p:txBody>
          <a:bodyPr/>
          <a:lstStyle/>
          <a:p>
            <a:r>
              <a:rPr lang="en-US" dirty="0"/>
              <a:t>Leveraging Standards-Based MOSA for </a:t>
            </a:r>
            <a:r>
              <a:rPr lang="en-US" dirty="0" err="1"/>
              <a:t>SWaP</a:t>
            </a:r>
            <a:r>
              <a:rPr lang="en-US" dirty="0"/>
              <a:t>-Constrained Deployable Systems with VNX+</a:t>
            </a: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3C90DB-3A4E-FF02-3AB8-60F00CDF2C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15464118" cy="10004425"/>
          </a:xfrm>
        </p:spPr>
        <p:txBody>
          <a:bodyPr/>
          <a:lstStyle/>
          <a:p>
            <a:r>
              <a:rPr lang="en-US" dirty="0"/>
              <a:t>VNX+ actually originated within the SOSA Small Form Factor working group</a:t>
            </a:r>
          </a:p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basic templates, along with the initial slot profiles were defined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utility segment was crafted to mirror (and extend beyond) OpenVPX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requirements for Optical/Coaxial connector modules, as well as power were established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All of this material was passed to VITA for inclusion into the VITA 90 standard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8F412-AC7E-1E78-0396-2C54F1051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VNX+ and SOSA</a:t>
            </a:r>
          </a:p>
        </p:txBody>
      </p:sp>
      <p:pic>
        <p:nvPicPr>
          <p:cNvPr id="5" name="Picture 2" descr="VITA">
            <a:extLst>
              <a:ext uri="{FF2B5EF4-FFF2-40B4-BE49-F238E27FC236}">
                <a16:creationId xmlns:a16="http://schemas.microsoft.com/office/drawing/2014/main" id="{49A90381-C587-8478-A4D7-97F7449F1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6533" y="3340531"/>
            <a:ext cx="6227770" cy="212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7CF79-ECFE-0BB2-5F57-1C9D385CD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56334" y="6610909"/>
            <a:ext cx="625797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662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E46054-8596-53D6-0626-F9A5B9DD45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4223197" cy="10004425"/>
          </a:xfrm>
        </p:spPr>
        <p:txBody>
          <a:bodyPr/>
          <a:lstStyle/>
          <a:p>
            <a:pPr marL="287338" marR="0" lvl="0" indent="-2873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400 Pin Payload: VNX.PL-1-HH.400-8.2.1.1-&lt;General Payload&gt;</a:t>
            </a:r>
          </a:p>
          <a:p>
            <a:pPr marL="287338" marR="0" lvl="0" indent="-2873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320 Pin Payload: VNX.PL-1-HH.320-8.2.2.1-&lt;General Payload&gt;</a:t>
            </a:r>
          </a:p>
          <a:p>
            <a:pPr marL="287338" marR="0" lvl="0" indent="-2873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400 Pin Switch: VNX.SW-1-HH.400-8.4.1.1-&lt;7DP/8CP Switch&gt;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7x Data Plane, 8x Control Plane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320 Pin Switch: VNX.SW-1-HH.320-8.4.2.1-&lt;5DP/5CP Switch&gt;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5x Data Plane, 5x Control Plane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Dual MT Optical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7-Slot Radial Clock: VNX.RC-1-HH.320-8.5.2.2-&lt;7REFCLK/7AUXCLK Overlay&gt;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Based on the Payload Template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7x REF_CLK/AUX_CLK pairs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High-density 320 pin Radial Clock: VNX.RC-1-HH.320-8.5.2.1-&lt;22REFCLK/22AUXCLK&gt;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Not based on the template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22x REF_CLK/AUX_CLK pairs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Power Supply Units (PSU - Balanced) and Power Conditioning Cards (GND/GND/Open +16-36VDC)</a:t>
            </a:r>
          </a:p>
          <a:p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92630-F827-8365-82BD-64BC1D2C8A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Approved SOSA Slot Profiles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337322-6A4E-6810-C2B9-068F323FD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4397" y="8894085"/>
            <a:ext cx="6294882" cy="3830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E47B69-4990-310B-F576-B45E3B3D6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545" y="5668259"/>
            <a:ext cx="6294884" cy="3830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6B6622-3B4C-62AD-6AA6-E63D368BE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3745" y="4839844"/>
            <a:ext cx="6237934" cy="3830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5EAB6A-0CC1-0F7D-A195-4EC071EA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862" y="1970580"/>
            <a:ext cx="6323748" cy="3830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17245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32C0E7-0CF3-48D2-5538-365FC2C34F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65 defines AMPS: the Alternate Module Profile Scheme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90 did something similar 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SOSA VNX+ will follow the same protocols as VPX (Ethernet, PCIe, etc.)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Approved protocols are:</a:t>
            </a:r>
          </a:p>
          <a:p>
            <a:endParaRPr lang="en-US" sz="6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03377F-7DD4-0EAA-FC71-2460F2B6A2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Protocols: AMPS</a:t>
            </a:r>
          </a:p>
          <a:p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36C1995-05EC-D178-C1DD-CB51376EA4A0}"/>
              </a:ext>
            </a:extLst>
          </p:cNvPr>
          <p:cNvSpPr txBox="1">
            <a:spLocks/>
          </p:cNvSpPr>
          <p:nvPr/>
        </p:nvSpPr>
        <p:spPr>
          <a:xfrm>
            <a:off x="1981200" y="5789250"/>
            <a:ext cx="21264282" cy="3385764"/>
          </a:xfrm>
          <a:prstGeom prst="rect">
            <a:avLst/>
          </a:prstGeom>
        </p:spPr>
        <p:txBody>
          <a:bodyPr numCol="2"/>
          <a:lstStyle>
            <a:lvl1pPr marL="257175" indent="-257175" algn="l" rtl="0" eaLnBrk="1" fontAlgn="base" hangingPunct="1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  <a:defRPr sz="15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eaLnBrk="1" fontAlgn="base" hangingPunct="1">
              <a:spcBef>
                <a:spcPts val="0"/>
              </a:spcBef>
              <a:spcAft>
                <a:spcPts val="300"/>
              </a:spcAft>
              <a:buClr>
                <a:srgbClr val="004990"/>
              </a:buClr>
              <a:buFont typeface="Arial" charset="0"/>
              <a:buChar char="–"/>
              <a:defRPr sz="135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eaLnBrk="1" fontAlgn="base" hangingPunct="1">
              <a:spcBef>
                <a:spcPts val="0"/>
              </a:spcBef>
              <a:spcAft>
                <a:spcPts val="300"/>
              </a:spcAft>
              <a:buClr>
                <a:srgbClr val="FF3300"/>
              </a:buClr>
              <a:buFont typeface="Arial" charset="0"/>
              <a:buChar char="•"/>
              <a:defRPr sz="135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eaLnBrk="1" fontAlgn="base" hangingPunct="1">
              <a:spcBef>
                <a:spcPts val="0"/>
              </a:spcBef>
              <a:spcAft>
                <a:spcPts val="300"/>
              </a:spcAft>
              <a:buClr>
                <a:srgbClr val="012BA1"/>
              </a:buClr>
              <a:buFont typeface="Arial" charset="0"/>
              <a:buChar char="–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eaLnBrk="1" fontAlgn="base" hangingPunct="1">
              <a:spcBef>
                <a:spcPts val="0"/>
              </a:spcBef>
              <a:spcAft>
                <a:spcPts val="300"/>
              </a:spcAft>
              <a:buClr>
                <a:srgbClr val="FF3300"/>
              </a:buClr>
              <a:buFont typeface="Arial" charset="0"/>
              <a:buChar char="»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0425" lvl="1" indent="-573088"/>
            <a:r>
              <a:rPr lang="en-US" sz="4000" dirty="0"/>
              <a:t>Data Plane</a:t>
            </a:r>
          </a:p>
          <a:p>
            <a:pPr marL="1308100" lvl="2" indent="-622300"/>
            <a:r>
              <a:rPr lang="en-US" sz="4000" dirty="0"/>
              <a:t>1000BASE-KX</a:t>
            </a:r>
          </a:p>
          <a:p>
            <a:pPr marL="1308100" lvl="2" indent="-622300"/>
            <a:r>
              <a:rPr lang="en-US" sz="4000" dirty="0"/>
              <a:t>10GBASE-KX4</a:t>
            </a:r>
          </a:p>
          <a:p>
            <a:pPr marL="1308100" lvl="2" indent="-622300"/>
            <a:r>
              <a:rPr lang="en-US" sz="4000" dirty="0"/>
              <a:t>10GBASE-KX</a:t>
            </a:r>
          </a:p>
          <a:p>
            <a:pPr marL="1308100" lvl="2" indent="-622300"/>
            <a:r>
              <a:rPr lang="en-US" sz="4000" dirty="0"/>
              <a:t>40GBASE-KX4</a:t>
            </a:r>
          </a:p>
          <a:p>
            <a:pPr marL="1308100" lvl="2" indent="-622300"/>
            <a:r>
              <a:rPr lang="en-US" sz="4000" dirty="0"/>
              <a:t>25GBASE-KX</a:t>
            </a:r>
          </a:p>
          <a:p>
            <a:pPr marL="1308100" lvl="2" indent="-622300"/>
            <a:r>
              <a:rPr lang="en-US" sz="4000" dirty="0"/>
              <a:t>100GBASE-KX4</a:t>
            </a:r>
          </a:p>
          <a:p>
            <a:pPr lvl="1"/>
            <a:endParaRPr lang="en-US" sz="4000" dirty="0"/>
          </a:p>
          <a:p>
            <a:pPr marL="342900" lvl="1" indent="0">
              <a:buNone/>
            </a:pPr>
            <a:endParaRPr lang="en-US" sz="4000" dirty="0"/>
          </a:p>
          <a:p>
            <a:pPr lvl="1"/>
            <a:endParaRPr lang="en-US" sz="4000" dirty="0"/>
          </a:p>
          <a:p>
            <a:pPr marL="860425" lvl="1" indent="-573088"/>
            <a:r>
              <a:rPr lang="en-US" sz="4000" dirty="0"/>
              <a:t>Expansion Plane</a:t>
            </a:r>
          </a:p>
          <a:p>
            <a:pPr marL="1308100" lvl="2" indent="-622300"/>
            <a:r>
              <a:rPr lang="en-US" sz="4000" dirty="0"/>
              <a:t>PCIe Gen2/3/4</a:t>
            </a:r>
          </a:p>
          <a:p>
            <a:pPr marL="1308100" lvl="2" indent="-622300"/>
            <a:r>
              <a:rPr lang="en-US" sz="4000" dirty="0"/>
              <a:t>Serial FPDP 10/25</a:t>
            </a:r>
          </a:p>
          <a:p>
            <a:pPr marL="1308100" lvl="2" indent="-622300">
              <a:spcAft>
                <a:spcPts val="1200"/>
              </a:spcAft>
            </a:pPr>
            <a:r>
              <a:rPr lang="en-US" sz="4000" dirty="0"/>
              <a:t>LVDS</a:t>
            </a:r>
          </a:p>
          <a:p>
            <a:pPr marL="860425" lvl="1" indent="-573088"/>
            <a:r>
              <a:rPr lang="en-US" sz="4000" dirty="0"/>
              <a:t>Control Plane</a:t>
            </a:r>
          </a:p>
          <a:p>
            <a:pPr marL="1308100" lvl="2" indent="-622300"/>
            <a:r>
              <a:rPr lang="en-US" sz="4000" dirty="0"/>
              <a:t>1000BASE-KX</a:t>
            </a:r>
          </a:p>
          <a:p>
            <a:pPr marL="1308100" lvl="2" indent="-622300">
              <a:spcAft>
                <a:spcPts val="1200"/>
              </a:spcAft>
            </a:pPr>
            <a:r>
              <a:rPr lang="en-US" sz="4000" dirty="0"/>
              <a:t>10GBASE-KR</a:t>
            </a:r>
          </a:p>
          <a:p>
            <a:pPr marL="860425" lvl="1" indent="-573088"/>
            <a:r>
              <a:rPr lang="en-US" sz="4000" dirty="0"/>
              <a:t>Peripheral Port</a:t>
            </a:r>
          </a:p>
          <a:p>
            <a:pPr marL="1308100" lvl="2" indent="-622300"/>
            <a:r>
              <a:rPr lang="en-US" sz="4000" dirty="0"/>
              <a:t>SATA Gen 1/2/3</a:t>
            </a:r>
          </a:p>
        </p:txBody>
      </p:sp>
    </p:spTree>
    <p:extLst>
      <p:ext uri="{BB962C8B-B14F-4D97-AF65-F5344CB8AC3E}">
        <p14:creationId xmlns:p14="http://schemas.microsoft.com/office/powerpoint/2010/main" val="102990921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16C84F-AD9C-2631-BD76-2E4DDC4C9E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2577482" cy="10004425"/>
          </a:xfrm>
        </p:spPr>
        <p:txBody>
          <a:bodyPr/>
          <a:lstStyle/>
          <a:p>
            <a:r>
              <a:rPr lang="en-US" dirty="0"/>
              <a:t>Like OpenVPX, VNX+ has connector modules for blind-mate optical and coaxial connections</a:t>
            </a:r>
          </a:p>
          <a:p>
            <a:endParaRPr lang="en-US" dirty="0"/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Optical Only</a:t>
            </a: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Hybrid Optical and Coax</a:t>
            </a: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Coax Only</a:t>
            </a: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Support for both 50Ω and 75Ω contacts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404E1-6574-EF4D-AB7A-87EEC0C58D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VITA 90.2 Connector Modules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0D46B2-9B95-63EB-68E4-E6509FF4D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564"/>
          <a:stretch>
            <a:fillRect/>
          </a:stretch>
        </p:blipFill>
        <p:spPr>
          <a:xfrm>
            <a:off x="16405412" y="2351802"/>
            <a:ext cx="5737411" cy="10288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E85813-0ED9-9602-E9D3-AB33D4CAF3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2232" y="9557629"/>
            <a:ext cx="8337176" cy="21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1358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707363-DF77-357D-B709-641F12136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12272682" cy="10004425"/>
          </a:xfrm>
        </p:spPr>
        <p:txBody>
          <a:bodyPr/>
          <a:lstStyle/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90.1 slot profiles have a fixed, limited set of I/O ports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90.1 includes no provision for “user-defined I/O”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Thus, a mechanism to allow I/O capabilities to be added to base modules is needed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Particularly important for external I/O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Video and other streaming data, platform busses like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CANBus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specialized camera interfaces, etc.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OpenVPX achieves this by using XMC cards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XMC is too large to fit inside a VNX+ module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93.0 (QMC) was written to create a new, small form factor mezzanine I/O card small enough to fit inside VNX+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High-performance (up to PCIe Gen5) host and backplane I/O connectors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Sized to fit up to two modules (or one double-wide) in a VNX+ module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Definition for conduction cooling</a:t>
            </a:r>
          </a:p>
          <a:p>
            <a:endParaRPr lang="en-US" sz="9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30479-C4F5-055E-8393-1FAFA9352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567647" cy="1857155"/>
          </a:xfrm>
        </p:spPr>
        <p:txBody>
          <a:bodyPr/>
          <a:lstStyle/>
          <a:p>
            <a:r>
              <a:rPr lang="en-US" dirty="0"/>
              <a:t>What is Mezzanine Mapped I/O?</a:t>
            </a:r>
          </a:p>
          <a:p>
            <a:r>
              <a:rPr lang="en-US" sz="5400" dirty="0"/>
              <a:t>And why is it important?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F7CE58-E455-2995-78DB-2D31AF306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31344" y="3494673"/>
            <a:ext cx="7956729" cy="622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121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E137B-0944-6D80-58AC-A02DC9691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305472" cy="1857155"/>
          </a:xfrm>
        </p:spPr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Basecard</a:t>
            </a:r>
            <a:r>
              <a:rPr lang="en-US" dirty="0"/>
              <a:t> Technology Insertion</a:t>
            </a:r>
          </a:p>
          <a:p>
            <a:endParaRPr lang="en-US" dirty="0"/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8AFAB4B8-27A8-D60C-E0DF-E288FB5D9A95}"/>
              </a:ext>
            </a:extLst>
          </p:cNvPr>
          <p:cNvSpPr/>
          <p:nvPr/>
        </p:nvSpPr>
        <p:spPr>
          <a:xfrm rot="16200000">
            <a:off x="7414362" y="8056106"/>
            <a:ext cx="1918497" cy="2241158"/>
          </a:xfrm>
          <a:prstGeom prst="bentArrow">
            <a:avLst>
              <a:gd name="adj1" fmla="val 26818"/>
              <a:gd name="adj2" fmla="val 30909"/>
              <a:gd name="adj3" fmla="val 25000"/>
              <a:gd name="adj4" fmla="val 495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10BD9966-94C9-F5E9-0C5A-15DE49962C0B}"/>
              </a:ext>
            </a:extLst>
          </p:cNvPr>
          <p:cNvSpPr/>
          <p:nvPr/>
        </p:nvSpPr>
        <p:spPr>
          <a:xfrm>
            <a:off x="7575694" y="3466054"/>
            <a:ext cx="1918495" cy="2241156"/>
          </a:xfrm>
          <a:prstGeom prst="bentArrow">
            <a:avLst>
              <a:gd name="adj1" fmla="val 26818"/>
              <a:gd name="adj2" fmla="val 30909"/>
              <a:gd name="adj3" fmla="val 25000"/>
              <a:gd name="adj4" fmla="val 495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F4B5892E-9D63-4875-2561-CF2CB9199664}"/>
              </a:ext>
            </a:extLst>
          </p:cNvPr>
          <p:cNvSpPr/>
          <p:nvPr/>
        </p:nvSpPr>
        <p:spPr>
          <a:xfrm rot="5400000">
            <a:off x="16094370" y="3257406"/>
            <a:ext cx="1918495" cy="2241156"/>
          </a:xfrm>
          <a:prstGeom prst="bentArrow">
            <a:avLst>
              <a:gd name="adj1" fmla="val 26818"/>
              <a:gd name="adj2" fmla="val 30909"/>
              <a:gd name="adj3" fmla="val 25000"/>
              <a:gd name="adj4" fmla="val 495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F6153333-23ED-5986-9DF1-5B8440EBF4BD}"/>
              </a:ext>
            </a:extLst>
          </p:cNvPr>
          <p:cNvSpPr/>
          <p:nvPr/>
        </p:nvSpPr>
        <p:spPr>
          <a:xfrm rot="10800000">
            <a:off x="15933039" y="8056107"/>
            <a:ext cx="1918495" cy="2241156"/>
          </a:xfrm>
          <a:prstGeom prst="bentArrow">
            <a:avLst>
              <a:gd name="adj1" fmla="val 26818"/>
              <a:gd name="adj2" fmla="val 30909"/>
              <a:gd name="adj3" fmla="val 25000"/>
              <a:gd name="adj4" fmla="val 495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550688-1D43-6985-A7B5-BD0588461F86}"/>
              </a:ext>
            </a:extLst>
          </p:cNvPr>
          <p:cNvSpPr txBox="1"/>
          <p:nvPr/>
        </p:nvSpPr>
        <p:spPr>
          <a:xfrm>
            <a:off x="17689012" y="8802786"/>
            <a:ext cx="5223638" cy="165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the new VNX+ Module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CCB2D8-1CC6-29C0-B6C7-B057265402A7}"/>
              </a:ext>
            </a:extLst>
          </p:cNvPr>
          <p:cNvSpPr txBox="1"/>
          <p:nvPr/>
        </p:nvSpPr>
        <p:spPr>
          <a:xfrm>
            <a:off x="1853867" y="2988444"/>
            <a:ext cx="54095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Remove the QMC from the VNX+ Module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58602A-A7EC-5405-DAFC-A50C36A124A8}"/>
              </a:ext>
            </a:extLst>
          </p:cNvPr>
          <p:cNvSpPr txBox="1"/>
          <p:nvPr/>
        </p:nvSpPr>
        <p:spPr>
          <a:xfrm>
            <a:off x="17275836" y="2759997"/>
            <a:ext cx="6049990" cy="2400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the QMC into the new VNX+ Module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7BB8C6-F65D-9ACE-073E-A30537E570A0}"/>
              </a:ext>
            </a:extLst>
          </p:cNvPr>
          <p:cNvSpPr txBox="1"/>
          <p:nvPr/>
        </p:nvSpPr>
        <p:spPr>
          <a:xfrm>
            <a:off x="2259309" y="9009820"/>
            <a:ext cx="4598693" cy="165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Remove the old VNX+ Module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9DAE2DB-8D62-E7AB-D5B6-A37A3A0DD0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4189" y="7607425"/>
            <a:ext cx="5781721" cy="46923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C4DC69-BB12-E7E6-16B8-7984C27762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5016" y="6053603"/>
            <a:ext cx="3953681" cy="20040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7C519E-2E5F-E581-0F0B-CCC32E250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4750" y="5472265"/>
            <a:ext cx="4830875" cy="24487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344A50-853A-2954-2331-CCC79C5FD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399" y="2988444"/>
            <a:ext cx="3212692" cy="214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986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28A4B62A-6A7D-0FA8-1518-051295AE3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621" y="9143043"/>
            <a:ext cx="2916992" cy="28803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C65B359-D08C-87DF-5E1B-CBB52FCC8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125" y="9135283"/>
            <a:ext cx="2916992" cy="288037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E8809-835E-F24F-150B-8840A0EC75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Example: Sensor Upgrade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73AAD9-F295-05E1-0EEC-5D5C68E7368B}"/>
              </a:ext>
            </a:extLst>
          </p:cNvPr>
          <p:cNvSpPr txBox="1"/>
          <p:nvPr/>
        </p:nvSpPr>
        <p:spPr>
          <a:xfrm>
            <a:off x="17713665" y="5765697"/>
            <a:ext cx="4658951" cy="162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the VNX+ Module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D38E14-5FEE-606D-1175-B5D6FD7E2489}"/>
              </a:ext>
            </a:extLst>
          </p:cNvPr>
          <p:cNvSpPr txBox="1"/>
          <p:nvPr/>
        </p:nvSpPr>
        <p:spPr>
          <a:xfrm>
            <a:off x="1207698" y="2858576"/>
            <a:ext cx="63951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Remove the original QMC sensor interface from the VNX+ Module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FD7902-08D4-666B-E796-7C8D87BB1227}"/>
              </a:ext>
            </a:extLst>
          </p:cNvPr>
          <p:cNvSpPr txBox="1"/>
          <p:nvPr/>
        </p:nvSpPr>
        <p:spPr>
          <a:xfrm>
            <a:off x="5765743" y="11713364"/>
            <a:ext cx="56067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Attach New Sensor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5EF7C0-BAD7-8BEA-8D15-1A3850087048}"/>
              </a:ext>
            </a:extLst>
          </p:cNvPr>
          <p:cNvSpPr txBox="1"/>
          <p:nvPr/>
        </p:nvSpPr>
        <p:spPr>
          <a:xfrm>
            <a:off x="2237988" y="5761743"/>
            <a:ext cx="43345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Remove the VNX+ Module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41D25222-A821-5DB6-7B54-81CD222286D2}"/>
              </a:ext>
            </a:extLst>
          </p:cNvPr>
          <p:cNvSpPr/>
          <p:nvPr/>
        </p:nvSpPr>
        <p:spPr>
          <a:xfrm>
            <a:off x="11033810" y="6129852"/>
            <a:ext cx="862712" cy="163121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6B195FB9-769B-C208-9ABE-D1CF7D357CFD}"/>
              </a:ext>
            </a:extLst>
          </p:cNvPr>
          <p:cNvSpPr/>
          <p:nvPr/>
        </p:nvSpPr>
        <p:spPr>
          <a:xfrm flipV="1">
            <a:off x="12145922" y="6129851"/>
            <a:ext cx="862712" cy="163121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1BC243D6-1BA3-1D22-DDD2-D2C90D54AF34}"/>
              </a:ext>
            </a:extLst>
          </p:cNvPr>
          <p:cNvSpPr/>
          <p:nvPr/>
        </p:nvSpPr>
        <p:spPr>
          <a:xfrm rot="18375102">
            <a:off x="9398129" y="4247238"/>
            <a:ext cx="753207" cy="120378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3C65A9C7-2D51-C79A-79C3-458475D73E05}"/>
              </a:ext>
            </a:extLst>
          </p:cNvPr>
          <p:cNvSpPr/>
          <p:nvPr/>
        </p:nvSpPr>
        <p:spPr>
          <a:xfrm rot="14400000">
            <a:off x="13626500" y="4263476"/>
            <a:ext cx="762319" cy="121834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8AE43-DA50-265E-6FB9-C4D212D5ECF5}"/>
              </a:ext>
            </a:extLst>
          </p:cNvPr>
          <p:cNvSpPr txBox="1"/>
          <p:nvPr/>
        </p:nvSpPr>
        <p:spPr>
          <a:xfrm>
            <a:off x="17105510" y="2858576"/>
            <a:ext cx="58752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the new QMC sensor interface into the VNX+ Module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B6E820C-58D8-B5CE-55A6-094566CD7B8E}"/>
              </a:ext>
            </a:extLst>
          </p:cNvPr>
          <p:cNvSpPr/>
          <p:nvPr/>
        </p:nvSpPr>
        <p:spPr>
          <a:xfrm>
            <a:off x="5206930" y="9000839"/>
            <a:ext cx="4708408" cy="814037"/>
          </a:xfrm>
          <a:custGeom>
            <a:avLst/>
            <a:gdLst>
              <a:gd name="csX0" fmla="*/ 0 w 2654188"/>
              <a:gd name="csY0" fmla="*/ 230564 h 458883"/>
              <a:gd name="csX1" fmla="*/ 364142 w 2654188"/>
              <a:gd name="csY1" fmla="*/ 3987 h 458883"/>
              <a:gd name="csX2" fmla="*/ 849664 w 2654188"/>
              <a:gd name="csY2" fmla="*/ 400497 h 458883"/>
              <a:gd name="csX3" fmla="*/ 2654188 w 2654188"/>
              <a:gd name="csY3" fmla="*/ 449049 h 4588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54188" h="458883">
                <a:moveTo>
                  <a:pt x="0" y="230564"/>
                </a:moveTo>
                <a:cubicBezTo>
                  <a:pt x="111265" y="103114"/>
                  <a:pt x="222531" y="-24335"/>
                  <a:pt x="364142" y="3987"/>
                </a:cubicBezTo>
                <a:cubicBezTo>
                  <a:pt x="505753" y="32309"/>
                  <a:pt x="467990" y="326320"/>
                  <a:pt x="849664" y="400497"/>
                </a:cubicBezTo>
                <a:cubicBezTo>
                  <a:pt x="1231338" y="474674"/>
                  <a:pt x="1942763" y="461861"/>
                  <a:pt x="2654188" y="449049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D14746-E5F3-4ED6-E70A-9BFD4AA67A9C}"/>
              </a:ext>
            </a:extLst>
          </p:cNvPr>
          <p:cNvSpPr txBox="1"/>
          <p:nvPr/>
        </p:nvSpPr>
        <p:spPr>
          <a:xfrm>
            <a:off x="5683446" y="11705604"/>
            <a:ext cx="57817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Remove Old Sensor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D417AA2-36E7-E132-8737-C485C9340D6D}"/>
              </a:ext>
            </a:extLst>
          </p:cNvPr>
          <p:cNvSpPr/>
          <p:nvPr/>
        </p:nvSpPr>
        <p:spPr>
          <a:xfrm>
            <a:off x="5208606" y="9002519"/>
            <a:ext cx="4708408" cy="814037"/>
          </a:xfrm>
          <a:custGeom>
            <a:avLst/>
            <a:gdLst>
              <a:gd name="csX0" fmla="*/ 0 w 2654188"/>
              <a:gd name="csY0" fmla="*/ 230564 h 458883"/>
              <a:gd name="csX1" fmla="*/ 364142 w 2654188"/>
              <a:gd name="csY1" fmla="*/ 3987 h 458883"/>
              <a:gd name="csX2" fmla="*/ 849664 w 2654188"/>
              <a:gd name="csY2" fmla="*/ 400497 h 458883"/>
              <a:gd name="csX3" fmla="*/ 2654188 w 2654188"/>
              <a:gd name="csY3" fmla="*/ 449049 h 4588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54188" h="458883">
                <a:moveTo>
                  <a:pt x="0" y="230564"/>
                </a:moveTo>
                <a:cubicBezTo>
                  <a:pt x="111265" y="103114"/>
                  <a:pt x="222531" y="-24335"/>
                  <a:pt x="364142" y="3987"/>
                </a:cubicBezTo>
                <a:cubicBezTo>
                  <a:pt x="505753" y="32309"/>
                  <a:pt x="467990" y="326320"/>
                  <a:pt x="849664" y="400497"/>
                </a:cubicBezTo>
                <a:cubicBezTo>
                  <a:pt x="1231338" y="474674"/>
                  <a:pt x="1942763" y="461861"/>
                  <a:pt x="2654188" y="449049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3A18380-B6B3-D139-84B3-16C8096A90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4189" y="7607425"/>
            <a:ext cx="5781721" cy="4692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1C9D4E-E359-FBB4-6496-4F8A18970B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9483" y="4600234"/>
            <a:ext cx="3230447" cy="16374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DAB4E23-BC7A-C799-72EF-62C35C7C27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1134" y="3240168"/>
            <a:ext cx="2451556" cy="16374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4DE6BA1-994F-4886-70E7-75A510ED87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3954" y="3240168"/>
            <a:ext cx="2451556" cy="163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335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20" grpId="0"/>
      <p:bldP spid="20" grpId="1"/>
      <p:bldP spid="20" grpId="2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C06F3-4A49-886E-A221-3E70DB682D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641281"/>
            <a:ext cx="15123458" cy="10004425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dirty="0"/>
              <a:t>3U OpenVPX (especially SOSA aligned) is a very attractive form factor for ground vehicle systems</a:t>
            </a:r>
          </a:p>
          <a:p>
            <a:pPr marL="990575" lvl="1" indent="-380990" defTabSz="914400" fontAlgn="base">
              <a:spcAft>
                <a:spcPts val="533"/>
              </a:spcAft>
              <a:buClr>
                <a:prstClr val="black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  <a:ea typeface="+mn-ea"/>
              </a:rPr>
              <a:t>High-performance, relatively compact, rugged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sz="4000" dirty="0"/>
              <a:t>Sometimes, even 3U is too large for some applications</a:t>
            </a:r>
          </a:p>
          <a:p>
            <a:pPr marL="990575" lvl="1" indent="-380990" defTabSz="914400" fontAlgn="base">
              <a:spcAft>
                <a:spcPts val="533"/>
              </a:spcAft>
              <a:buClr>
                <a:prstClr val="black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  <a:ea typeface="+mn-ea"/>
              </a:rPr>
              <a:t>VNX+ is designed specifically for that problem</a:t>
            </a:r>
          </a:p>
          <a:p>
            <a:pPr marL="990575" lvl="1" indent="-380990" defTabSz="914400" fontAlgn="base">
              <a:spcAft>
                <a:spcPts val="533"/>
              </a:spcAft>
              <a:buClr>
                <a:prstClr val="black"/>
              </a:buClr>
              <a:buFont typeface="Arial" charset="0"/>
              <a:buChar char="–"/>
              <a:defRPr/>
            </a:pPr>
            <a:endParaRPr lang="en-US" sz="2400" kern="1200" dirty="0">
              <a:solidFill>
                <a:srgbClr val="26377E"/>
              </a:solidFill>
              <a:ea typeface="+mn-ea"/>
            </a:endParaRPr>
          </a:p>
          <a:p>
            <a:pPr lvl="1" indent="0" algn="ctr" fontAlgn="base">
              <a:spcAft>
                <a:spcPts val="1200"/>
              </a:spcAft>
              <a:defRPr/>
            </a:pPr>
            <a:r>
              <a:rPr lang="en-US" sz="4000" b="1" dirty="0"/>
              <a:t>Here are some of the features that make VNX+ ideally suited for ground vehicle applications – whether crewed or uncrewed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r>
              <a:rPr lang="en-US" sz="4000" dirty="0"/>
              <a:t>Small form factor – less than 1/3 the size of 3U OpenVPX on a per-slot basis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r>
              <a:rPr lang="en-US" sz="4000" dirty="0"/>
              <a:t>Same Utility Segment features as 3U OpenVPX (and then some – like UEIO)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r>
              <a:rPr lang="en-US" sz="4000" dirty="0"/>
              <a:t>Same Data Plane/Control Plane/Expansion plane architecture</a:t>
            </a:r>
          </a:p>
          <a:p>
            <a:pPr marL="990575" lvl="1" indent="-380990" defTabSz="914400" fontAlgn="base">
              <a:spcAft>
                <a:spcPts val="533"/>
              </a:spcAft>
              <a:buClr>
                <a:prstClr val="black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  <a:ea typeface="+mn-ea"/>
              </a:rPr>
              <a:t>25/100 GigE and PCIe Gen5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r>
              <a:rPr lang="en-US" sz="4000" dirty="0"/>
              <a:t>VITA 46.11 Tier 3 System Management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r>
              <a:rPr lang="en-US" sz="4000" dirty="0"/>
              <a:t>Built in 1000BASE-T for connectivity to vehicle busses</a:t>
            </a:r>
          </a:p>
          <a:p>
            <a:pPr marL="685800" lvl="1" indent="-685800" fontAlgn="base">
              <a:buFont typeface="Arial" panose="020B0604020202020204" pitchFamily="34" charset="0"/>
              <a:buChar char="•"/>
              <a:defRPr/>
            </a:pPr>
            <a:endParaRPr lang="en-US" sz="4000" dirty="0"/>
          </a:p>
          <a:p>
            <a:pPr marL="990575" indent="-380990" defTabSz="914400" fontAlgn="base">
              <a:spcAft>
                <a:spcPts val="533"/>
              </a:spcAft>
              <a:buClr>
                <a:prstClr val="black"/>
              </a:buClr>
              <a:buFont typeface="Arial" charset="0"/>
              <a:buChar char="–"/>
              <a:defRPr/>
            </a:pPr>
            <a:endParaRPr lang="en-US" sz="4000" dirty="0"/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5B1F2-E49D-B1A1-C3B3-902C50D703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944165" cy="1857155"/>
          </a:xfrm>
        </p:spPr>
        <p:txBody>
          <a:bodyPr/>
          <a:lstStyle/>
          <a:p>
            <a:r>
              <a:rPr lang="en-US" dirty="0"/>
              <a:t>VNX+ for Crewed and Uncrewed Ground Vehicles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003DE0-6F75-F995-7773-1AE028C596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0348" y="7150681"/>
            <a:ext cx="5635065" cy="50077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CD2BDB-09F3-58ED-DF42-0D9326437B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8901" y="2096086"/>
            <a:ext cx="5718324" cy="464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2726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EC338-5B3A-B692-53C3-66FB368B03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Value of VNX+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2E767-9A20-9838-2B78-171AB37DD17B}"/>
              </a:ext>
            </a:extLst>
          </p:cNvPr>
          <p:cNvSpPr txBox="1">
            <a:spLocks/>
          </p:cNvSpPr>
          <p:nvPr/>
        </p:nvSpPr>
        <p:spPr>
          <a:xfrm>
            <a:off x="1755421" y="4499994"/>
            <a:ext cx="14237614" cy="7494782"/>
          </a:xfrm>
          <a:prstGeom prst="rect">
            <a:avLst/>
          </a:prstGeom>
        </p:spPr>
        <p:txBody>
          <a:bodyPr/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High-bandwidth interconnect</a:t>
            </a:r>
          </a:p>
          <a:p>
            <a:pPr marL="990575" lvl="1" indent="-380990" algn="l" fontAlgn="base" hangingPunct="1"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</a:pPr>
            <a:r>
              <a:rPr lang="en-US" sz="3600" kern="1200" dirty="0">
                <a:solidFill>
                  <a:srgbClr val="26377E"/>
                </a:solidFill>
                <a:latin typeface="Arial" pitchFamily="34" charset="0"/>
                <a:cs typeface="Arial" pitchFamily="34" charset="0"/>
              </a:rPr>
              <a:t>Critical for high-end payloads</a:t>
            </a:r>
          </a:p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I2C/SPI interfaces through UEIO</a:t>
            </a:r>
          </a:p>
          <a:p>
            <a:pPr marL="990575" lvl="1" indent="-380990" algn="l" fontAlgn="base" hangingPunct="1"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</a:pPr>
            <a:r>
              <a:rPr lang="en-US" sz="3600" kern="1200" dirty="0">
                <a:solidFill>
                  <a:srgbClr val="26377E"/>
                </a:solidFill>
                <a:latin typeface="Arial" pitchFamily="34" charset="0"/>
                <a:cs typeface="Arial" pitchFamily="34" charset="0"/>
              </a:rPr>
              <a:t>Important for device control and low-level sensors and effectors</a:t>
            </a:r>
          </a:p>
          <a:p>
            <a:pPr marL="990575" lvl="1" indent="-380990" algn="l" fontAlgn="base" hangingPunct="1"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</a:pPr>
            <a:r>
              <a:rPr lang="en-US" sz="3600" kern="1200" dirty="0">
                <a:solidFill>
                  <a:srgbClr val="26377E"/>
                </a:solidFill>
                <a:latin typeface="Arial" pitchFamily="34" charset="0"/>
                <a:cs typeface="Arial" pitchFamily="34" charset="0"/>
              </a:rPr>
              <a:t>Not found on OpenVPX</a:t>
            </a:r>
          </a:p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Fiber optic and coax links</a:t>
            </a:r>
          </a:p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Mezzanine-mapped I/O</a:t>
            </a:r>
          </a:p>
          <a:p>
            <a:pPr marL="990575" lvl="1" indent="-380990" algn="l" fontAlgn="base" hangingPunct="1"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</a:pPr>
            <a:r>
              <a:rPr lang="en-US" sz="3600" kern="1200" dirty="0">
                <a:solidFill>
                  <a:srgbClr val="26377E"/>
                </a:solidFill>
                <a:latin typeface="Arial" pitchFamily="34" charset="0"/>
                <a:cs typeface="Arial" pitchFamily="34" charset="0"/>
              </a:rPr>
              <a:t>Easy integration of custom/special I/O</a:t>
            </a:r>
          </a:p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Out-of-band system management</a:t>
            </a:r>
          </a:p>
          <a:p>
            <a:pPr marL="342900" indent="-342900" algn="l" fontAlgn="base" hangingPunct="1"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sz="40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Lastly:  Brings MOSA to small form factor systems</a:t>
            </a:r>
          </a:p>
          <a:p>
            <a:pPr marL="990575" lvl="1" indent="-380990" algn="l" fontAlgn="base" hangingPunct="1"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</a:pPr>
            <a:r>
              <a:rPr lang="en-US" sz="3600" kern="1200" dirty="0">
                <a:solidFill>
                  <a:srgbClr val="26377E"/>
                </a:solidFill>
                <a:latin typeface="Arial" pitchFamily="34" charset="0"/>
                <a:cs typeface="Arial" pitchFamily="34" charset="0"/>
              </a:rPr>
              <a:t>Faster integration, faster technology refresh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8DAAEC1-652A-C984-0E3D-B04BF12F0114}"/>
              </a:ext>
            </a:extLst>
          </p:cNvPr>
          <p:cNvSpPr txBox="1">
            <a:spLocks/>
          </p:cNvSpPr>
          <p:nvPr/>
        </p:nvSpPr>
        <p:spPr>
          <a:xfrm>
            <a:off x="1308848" y="2293305"/>
            <a:ext cx="15329646" cy="1701989"/>
          </a:xfrm>
          <a:prstGeom prst="rect">
            <a:avLst/>
          </a:prstGeom>
        </p:spPr>
        <p:txBody>
          <a:bodyPr/>
          <a:lstStyle>
            <a:lvl1pPr marL="457189" indent="-457189" algn="l" rtl="0" eaLnBrk="1" fontAlgn="base" hangingPunct="1">
              <a:spcBef>
                <a:spcPts val="0"/>
              </a:spcBef>
              <a:spcAft>
                <a:spcPts val="533"/>
              </a:spcAft>
              <a:buFont typeface="Arial" charset="0"/>
              <a:buChar char="•"/>
              <a:defRPr sz="2667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575" indent="-380990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rgbClr val="26377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962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rgbClr val="FF3300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rgbClr val="26377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rgbClr val="FF3300"/>
              </a:buClr>
              <a:buFont typeface="Arial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/>
              <a:t>The VNX+ architecture brings a lot of value to the system integrator for </a:t>
            </a:r>
            <a:r>
              <a:rPr lang="en-US" sz="4800" dirty="0" err="1"/>
              <a:t>SWaP</a:t>
            </a:r>
            <a:r>
              <a:rPr lang="en-US" sz="4800" dirty="0"/>
              <a:t>-Constrained Systems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888B7A-F0BD-CFF3-66DA-B3040678DD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0412" y="5726370"/>
            <a:ext cx="5027284" cy="40800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5A4406-FE39-F3ED-8F8B-002A8FD0E6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01651" y="8670351"/>
            <a:ext cx="3963174" cy="3665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72AB5D-3BD3-9F4C-60A5-7AB0B4DFF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8300" y="2430519"/>
            <a:ext cx="5762566" cy="292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4811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9C3F1F-8B8C-75D6-3E70-19B61DF216A4}"/>
              </a:ext>
            </a:extLst>
          </p:cNvPr>
          <p:cNvSpPr/>
          <p:nvPr/>
        </p:nvSpPr>
        <p:spPr>
          <a:xfrm>
            <a:off x="2468831" y="6396335"/>
            <a:ext cx="19446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 For Your Time</a:t>
            </a:r>
          </a:p>
        </p:txBody>
      </p:sp>
    </p:spTree>
    <p:extLst>
      <p:ext uri="{BB962C8B-B14F-4D97-AF65-F5344CB8AC3E}">
        <p14:creationId xmlns:p14="http://schemas.microsoft.com/office/powerpoint/2010/main" val="363230749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48A6E-FE69-E7DF-1C11-A2DB9D5677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are the Benefits of MOSA Standards</a:t>
            </a:r>
          </a:p>
          <a:p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F34BB3F-ABFB-EC2C-348C-11E415C74E64}"/>
              </a:ext>
            </a:extLst>
          </p:cNvPr>
          <p:cNvSpPr txBox="1">
            <a:spLocks/>
          </p:cNvSpPr>
          <p:nvPr/>
        </p:nvSpPr>
        <p:spPr>
          <a:xfrm>
            <a:off x="1799771" y="2939143"/>
            <a:ext cx="16822058" cy="9586686"/>
          </a:xfrm>
          <a:prstGeom prst="rect">
            <a:avLst/>
          </a:prstGeom>
        </p:spPr>
        <p:txBody>
          <a:bodyPr/>
          <a:lstStyle>
            <a:lvl1pPr marL="457189" indent="-457189" algn="l" rtl="0" eaLnBrk="1" fontAlgn="base" hangingPunct="1">
              <a:spcBef>
                <a:spcPts val="0"/>
              </a:spcBef>
              <a:spcAft>
                <a:spcPts val="533"/>
              </a:spcAft>
              <a:buFont typeface="Arial" charset="0"/>
              <a:buChar char="•"/>
              <a:defRPr sz="2667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575" indent="-380990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rgbClr val="26377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962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rgbClr val="FF3300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rgbClr val="26377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rtl="0" eaLnBrk="1" fontAlgn="base" hangingPunct="1">
              <a:spcBef>
                <a:spcPts val="0"/>
              </a:spcBef>
              <a:spcAft>
                <a:spcPts val="533"/>
              </a:spcAft>
              <a:buClr>
                <a:srgbClr val="FF3300"/>
              </a:buClr>
              <a:buFont typeface="Arial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According to the Defense Standardization Program MOSA page: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Significant cost saving or avoidance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Schedule reduction and rapidly deploy new technology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Opportunities for technical upgrades and refresh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Interoperability, including system of systems interoperability and mission integration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Other benefits during the sustainment phase of a major system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sysClr val="windowText" lastClr="000000"/>
              </a:buClr>
              <a:buSzTx/>
              <a:buFont typeface="Arial" charset="0"/>
              <a:buChar char="–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6377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SOSA Aligned OpenVPX has been repeatedly shown to be an ideal form factor for leveraging MOSA in ground vehicle applications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 what do you do if your application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SWaP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requirements are too constrained for 3U OpenVPX?</a:t>
            </a:r>
          </a:p>
          <a:p>
            <a:pPr lvl="1" defTabSz="914400">
              <a:buClr>
                <a:sysClr val="windowText" lastClr="000000"/>
              </a:buClr>
            </a:pPr>
            <a:r>
              <a:rPr lang="en-US" sz="3600" u="sng" dirty="0"/>
              <a:t>Enter VNX+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FA4BAD-42D8-4C72-F6CE-DBB6C0DE3F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8636" y="2612350"/>
            <a:ext cx="5857999" cy="35221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B358CC-B825-3BBA-09E6-FE983E5B6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3030" y="6598930"/>
            <a:ext cx="4441372" cy="334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2253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7B9B47-A8F3-61A8-29C0-32B80A510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5334343" cy="10004425"/>
          </a:xfrm>
        </p:spPr>
        <p:txBody>
          <a:bodyPr/>
          <a:lstStyle/>
          <a:p>
            <a:pPr marL="457189" lvl="0" indent="-457189" defTabSz="914400" fontAlgn="base">
              <a:spcAft>
                <a:spcPts val="533"/>
              </a:spcAft>
              <a:buFont typeface="Arial" charset="0"/>
              <a:buChar char="•"/>
              <a:defRPr/>
            </a:pPr>
            <a:r>
              <a:rPr lang="en-US" sz="3600" b="1" kern="1200" dirty="0">
                <a:solidFill>
                  <a:sysClr val="windowText" lastClr="000000"/>
                </a:solidFill>
              </a:rPr>
              <a:t>VNX+ was specifically designed for small, rugged, sensor processing systems</a:t>
            </a:r>
          </a:p>
          <a:p>
            <a:pPr marL="457189" lvl="0" indent="-457189" defTabSz="914400" fontAlgn="base">
              <a:spcAft>
                <a:spcPts val="533"/>
              </a:spcAft>
              <a:buFont typeface="Arial" charset="0"/>
              <a:buChar char="•"/>
              <a:defRPr/>
            </a:pPr>
            <a:endParaRPr lang="en-US" sz="3600" b="1" kern="1200" dirty="0">
              <a:solidFill>
                <a:sysClr val="windowText" lastClr="000000"/>
              </a:solidFill>
            </a:endParaRPr>
          </a:p>
          <a:p>
            <a:pPr marL="457189" lvl="0" indent="-457189" defTabSz="914400" fontAlgn="base">
              <a:spcAft>
                <a:spcPts val="533"/>
              </a:spcAft>
              <a:buFont typeface="Arial" charset="0"/>
              <a:buChar char="•"/>
              <a:defRPr/>
            </a:pPr>
            <a:r>
              <a:rPr lang="en-US" sz="3600" b="1" kern="1200" dirty="0">
                <a:solidFill>
                  <a:sysClr val="windowText" lastClr="000000"/>
                </a:solidFill>
              </a:rPr>
              <a:t>In 2020 SOSA formed the Small Form Factor Subcommittee to find or create a form factor “significantly smaller than 3U VPX” for inclusion into the Technical Standard</a:t>
            </a:r>
          </a:p>
          <a:p>
            <a:pPr marL="990575" lvl="1" indent="-380990" defTabSz="914400" fontAlgn="base">
              <a:spcAft>
                <a:spcPts val="1800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</a:rPr>
              <a:t>After an exhaustive trade study, SFFSC decided VNX could meet SOSAs needs – but with some significant enhancements</a:t>
            </a:r>
          </a:p>
          <a:p>
            <a:pPr marL="457189" indent="-457189" defTabSz="914400" fontAlgn="base"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3600" b="1" kern="1200" dirty="0">
                <a:solidFill>
                  <a:sysClr val="windowText" lastClr="000000"/>
                </a:solidFill>
              </a:rPr>
              <a:t>These enhancements were significant enough that VITA decided to create a new standard:  VITA 90 / VNX+</a:t>
            </a:r>
          </a:p>
          <a:p>
            <a:pPr marL="457189" indent="-457189" defTabSz="914400" fontAlgn="base">
              <a:spcAft>
                <a:spcPts val="533"/>
              </a:spcAft>
              <a:buFont typeface="Arial" charset="0"/>
              <a:buChar char="•"/>
              <a:defRPr/>
            </a:pPr>
            <a:r>
              <a:rPr lang="en-US" sz="3600" b="1" kern="1200" dirty="0">
                <a:solidFill>
                  <a:sysClr val="windowText" lastClr="000000"/>
                </a:solidFill>
              </a:rPr>
              <a:t>VNX+ preserves all the basic features of SOSA OpenVPX</a:t>
            </a:r>
          </a:p>
          <a:p>
            <a:pPr marL="990575" indent="-380990" defTabSz="914400" fontAlgn="base">
              <a:spcAft>
                <a:spcPts val="1800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</a:rPr>
              <a:t>But in a package less than 1/3 the size</a:t>
            </a:r>
          </a:p>
          <a:p>
            <a:pPr marL="457189" indent="-457189" defTabSz="914400" fontAlgn="base">
              <a:spcAft>
                <a:spcPts val="533"/>
              </a:spcAft>
              <a:buFont typeface="Arial" charset="0"/>
              <a:buChar char="•"/>
              <a:defRPr/>
            </a:pPr>
            <a:r>
              <a:rPr lang="en-US" sz="3600" b="1" kern="1200" dirty="0">
                <a:solidFill>
                  <a:sysClr val="windowText" lastClr="000000"/>
                </a:solidFill>
              </a:rPr>
              <a:t>In this presentation we will examine</a:t>
            </a:r>
          </a:p>
          <a:p>
            <a:pPr marL="990575" indent="-380990" defTabSz="914400" fontAlgn="base">
              <a:spcAft>
                <a:spcPts val="533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</a:rPr>
              <a:t>The significant features of VNX+</a:t>
            </a:r>
          </a:p>
          <a:p>
            <a:pPr marL="990575" indent="-380990" defTabSz="914400" fontAlgn="base">
              <a:spcAft>
                <a:spcPts val="533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</a:rPr>
              <a:t>What SOSA leverages from the various VITA 90 documents</a:t>
            </a:r>
          </a:p>
          <a:p>
            <a:pPr marL="990575" indent="-380990" defTabSz="914400" fontAlgn="base">
              <a:spcAft>
                <a:spcPts val="533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r>
              <a:rPr lang="en-US" sz="3200" kern="1200" dirty="0">
                <a:solidFill>
                  <a:srgbClr val="26377E"/>
                </a:solidFill>
              </a:rPr>
              <a:t>How VNX+ can play a role in crewed and uncrewed ground vehicles</a:t>
            </a:r>
          </a:p>
          <a:p>
            <a:pPr marL="990575" indent="-380990" defTabSz="914400" fontAlgn="base">
              <a:spcAft>
                <a:spcPts val="533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endParaRPr lang="en-US" sz="3200" kern="1200" dirty="0">
              <a:solidFill>
                <a:srgbClr val="26377E"/>
              </a:solidFill>
            </a:endParaRPr>
          </a:p>
          <a:p>
            <a:pPr marL="990575" indent="-380990" defTabSz="914400" fontAlgn="base">
              <a:spcAft>
                <a:spcPts val="533"/>
              </a:spcAft>
              <a:buClr>
                <a:sysClr val="windowText" lastClr="000000"/>
              </a:buClr>
              <a:buFont typeface="Arial" charset="0"/>
              <a:buChar char="–"/>
              <a:defRPr/>
            </a:pPr>
            <a:endParaRPr lang="en-US" sz="3200" kern="1200" dirty="0">
              <a:solidFill>
                <a:srgbClr val="26377E"/>
              </a:solidFill>
            </a:endParaRP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136E63-D5F8-9A0B-A590-645CB2D085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739257" cy="1857155"/>
          </a:xfrm>
        </p:spPr>
        <p:txBody>
          <a:bodyPr/>
          <a:lstStyle/>
          <a:p>
            <a:r>
              <a:rPr lang="en-US" dirty="0"/>
              <a:t>VNX+:  SOSA Small Form Factor</a:t>
            </a:r>
          </a:p>
        </p:txBody>
      </p:sp>
      <p:pic>
        <p:nvPicPr>
          <p:cNvPr id="4" name="VNX+">
            <a:hlinkClick r:id="" action="ppaction://media"/>
            <a:extLst>
              <a:ext uri="{FF2B5EF4-FFF2-40B4-BE49-F238E27FC236}">
                <a16:creationId xmlns:a16="http://schemas.microsoft.com/office/drawing/2014/main" id="{0F1ABF8A-E877-E309-1740-38DAD6A604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69271" y="3498450"/>
            <a:ext cx="5576100" cy="521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69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r>
              <a:rPr lang="en-US" sz="6000" dirty="0"/>
              <a:t>VNX+ is captured by a series of documents:</a:t>
            </a:r>
          </a:p>
          <a:p>
            <a:endParaRPr lang="en-US" dirty="0"/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90.0: VNX+ Base Standard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90.1: VNX+ Profile Tables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90.2 (VDSTU): VNX+ Optical and Coax Apertures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90.3: VNX+ Power Supply and Storage Modules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90.4: VNX+ Cooling and Mounting Systems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90.5: Space VNX+ (in work)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VITA 90.7: VNX+ Optical and </a:t>
            </a:r>
            <a:r>
              <a:rPr lang="en-US" dirty="0" err="1"/>
              <a:t>NanoRF</a:t>
            </a:r>
            <a:r>
              <a:rPr lang="en-US" dirty="0"/>
              <a:t> Coax Apertures Standard 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u="sng" dirty="0"/>
              <a:t>SOSA</a:t>
            </a:r>
            <a:r>
              <a:rPr lang="en-US" u="sng" baseline="30000" dirty="0"/>
              <a:t>®</a:t>
            </a:r>
            <a:r>
              <a:rPr lang="en-US" u="sng" dirty="0"/>
              <a:t> builds on this basic material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VITA 90: VNX+</a:t>
            </a:r>
          </a:p>
        </p:txBody>
      </p:sp>
      <p:pic>
        <p:nvPicPr>
          <p:cNvPr id="5" name="Picture 2" descr="VITA">
            <a:extLst>
              <a:ext uri="{FF2B5EF4-FFF2-40B4-BE49-F238E27FC236}">
                <a16:creationId xmlns:a16="http://schemas.microsoft.com/office/drawing/2014/main" id="{3B75363C-525A-79C8-149B-B14CC7A1D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53451" y="3340531"/>
            <a:ext cx="6227770" cy="212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1811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9BA8B7-0B1B-7052-E31B-2251189D1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16270462" cy="10004425"/>
          </a:xfrm>
        </p:spPr>
        <p:txBody>
          <a:bodyPr/>
          <a:lstStyle/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VNX+ is a module standard – it defines the shape and the connector-side interfaces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goes on inside is 100% up to the designer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Chassis design and cooling mechanisms are 100% up to the designer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19mm and 13mm modules defined by VITA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SOSA only adopted 19mm nodules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Double-height modules are permitted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SOSA only allows the Type-B shown here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Metal enclosure forms the external cooling interface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90.0 defines the basic design with no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wedgelocks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Offers superior cooling due to large edge surface contact areas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Messy – requires thermal interface material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VITA 90.4 defines a design that includes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wedgelocks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Much easier to integrate and maintain (no TIM)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Small thermal contact area along the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wedgelock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platform can cause challenges for higher power systems</a:t>
            </a:r>
          </a:p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19mm modules have three different connectors</a:t>
            </a:r>
          </a:p>
          <a:p>
            <a:pPr marL="990575" marR="0" lvl="1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>
                <a:prstClr val="black"/>
              </a:buClr>
              <a:buSzTx/>
              <a:buFont typeface="Arial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37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provide options with an aperture for blind-mate optical or coaxial connectors</a:t>
            </a:r>
          </a:p>
          <a:p>
            <a:endParaRPr lang="en-US" sz="8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A2A12-6AA8-F834-5323-98ECC13FE1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VNX+ Fundamentals</a:t>
            </a:r>
          </a:p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22E69A-934B-C9DA-865A-082FA82453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650594" y="9735731"/>
            <a:ext cx="4154865" cy="25086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F9663E3-C669-A486-C4D8-2139E3ADC8CF}"/>
              </a:ext>
            </a:extLst>
          </p:cNvPr>
          <p:cNvGrpSpPr/>
          <p:nvPr/>
        </p:nvGrpSpPr>
        <p:grpSpPr>
          <a:xfrm>
            <a:off x="17383112" y="2430519"/>
            <a:ext cx="6077070" cy="2626115"/>
            <a:chOff x="17383112" y="2430519"/>
            <a:chExt cx="6077070" cy="262611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29607BA6-92BA-2B20-6FB5-A74D4C65F6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89141" y="4223193"/>
              <a:ext cx="2043751" cy="73361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F9322CD-3D14-9445-3A56-29223ECFCE3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78746" y="4101018"/>
              <a:ext cx="2376396" cy="94208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94DEE1A-2EB0-AA07-A464-461ECBB1F8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02975" y="3147590"/>
              <a:ext cx="0" cy="71267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48ADA5-8B63-C9B4-ECFF-6083BDC912EE}"/>
                </a:ext>
              </a:extLst>
            </p:cNvPr>
            <p:cNvSpPr txBox="1"/>
            <p:nvPr/>
          </p:nvSpPr>
          <p:spPr>
            <a:xfrm>
              <a:off x="22435542" y="4594970"/>
              <a:ext cx="1024640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78mm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22478E-15E3-B9BD-8071-C7E0E43B336D}"/>
                </a:ext>
              </a:extLst>
            </p:cNvPr>
            <p:cNvSpPr txBox="1"/>
            <p:nvPr/>
          </p:nvSpPr>
          <p:spPr>
            <a:xfrm>
              <a:off x="18427758" y="4420779"/>
              <a:ext cx="1024640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89mm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829C4C-21A0-4294-FCC5-E1E7BCC1827D}"/>
                </a:ext>
              </a:extLst>
            </p:cNvPr>
            <p:cNvSpPr txBox="1"/>
            <p:nvPr/>
          </p:nvSpPr>
          <p:spPr>
            <a:xfrm>
              <a:off x="17383112" y="3262098"/>
              <a:ext cx="1024640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19mm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A8C93DB-3430-9E4F-B2C3-B4AB32B9E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09990" y="2430519"/>
              <a:ext cx="4830875" cy="2448708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36D9EB-5E70-0067-AC9B-33973E8D1B60}"/>
              </a:ext>
            </a:extLst>
          </p:cNvPr>
          <p:cNvGrpSpPr/>
          <p:nvPr/>
        </p:nvGrpSpPr>
        <p:grpSpPr>
          <a:xfrm>
            <a:off x="16802752" y="5466390"/>
            <a:ext cx="6807605" cy="3387626"/>
            <a:chOff x="16802752" y="5466390"/>
            <a:chExt cx="6807605" cy="3387626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F4CA7CE-43DB-0519-783D-5780CAFEC7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728512" y="5466390"/>
              <a:ext cx="3296915" cy="75608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F356D04-0BBE-CCB0-A1BB-8F0C6EAC02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488541" y="6713303"/>
              <a:ext cx="998885" cy="161521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237BDED-212F-6585-F0BE-EB3F241500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452255" y="6999837"/>
              <a:ext cx="0" cy="65223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DE4B19-BFD7-6B12-D7CA-ABEC6DD6DE0F}"/>
                </a:ext>
              </a:extLst>
            </p:cNvPr>
            <p:cNvSpPr txBox="1"/>
            <p:nvPr/>
          </p:nvSpPr>
          <p:spPr>
            <a:xfrm>
              <a:off x="17655492" y="5466390"/>
              <a:ext cx="1452643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101.6mm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E32E49-943B-9A61-36C9-411864B42261}"/>
                </a:ext>
              </a:extLst>
            </p:cNvPr>
            <p:cNvSpPr txBox="1"/>
            <p:nvPr/>
          </p:nvSpPr>
          <p:spPr>
            <a:xfrm>
              <a:off x="16802752" y="7345147"/>
              <a:ext cx="102463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78mm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F092AF-C93D-5F37-418E-B1AF59BCE13A}"/>
                </a:ext>
              </a:extLst>
            </p:cNvPr>
            <p:cNvSpPr txBox="1"/>
            <p:nvPr/>
          </p:nvSpPr>
          <p:spPr>
            <a:xfrm>
              <a:off x="22585718" y="7081241"/>
              <a:ext cx="102463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19mm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98094A9-3D07-6B1B-8B34-F7217EBC0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28512" y="5611259"/>
              <a:ext cx="4857206" cy="32427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92913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4C0E4-22D7-CE4A-EAA0-3871768478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S0 Utility Segment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44189E-86E7-B4BC-93C6-DE2E2FA24335}"/>
              </a:ext>
            </a:extLst>
          </p:cNvPr>
          <p:cNvGrpSpPr/>
          <p:nvPr/>
        </p:nvGrpSpPr>
        <p:grpSpPr>
          <a:xfrm>
            <a:off x="870489" y="2096086"/>
            <a:ext cx="21927299" cy="10568763"/>
            <a:chOff x="182219" y="760228"/>
            <a:chExt cx="8779561" cy="42316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D7B706B-1820-4698-257C-2A7482D28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219" y="1642731"/>
              <a:ext cx="7252856" cy="2556542"/>
            </a:xfrm>
            <a:prstGeom prst="rect">
              <a:avLst/>
            </a:prstGeom>
          </p:spPr>
        </p:pic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8E272FBE-4B22-ABAE-AC10-216A0D3620C0}"/>
                </a:ext>
              </a:extLst>
            </p:cNvPr>
            <p:cNvSpPr/>
            <p:nvPr/>
          </p:nvSpPr>
          <p:spPr>
            <a:xfrm>
              <a:off x="7841512" y="1472610"/>
              <a:ext cx="882502" cy="717698"/>
            </a:xfrm>
            <a:prstGeom prst="wedgeRoundRectCallout">
              <a:avLst>
                <a:gd name="adj1" fmla="val -78382"/>
                <a:gd name="adj2" fmla="val 4210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Power Planes</a:t>
              </a:r>
            </a:p>
          </p:txBody>
        </p:sp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1D025F74-77A3-E97F-F9AE-857B829B5B5B}"/>
                </a:ext>
              </a:extLst>
            </p:cNvPr>
            <p:cNvSpPr/>
            <p:nvPr/>
          </p:nvSpPr>
          <p:spPr>
            <a:xfrm>
              <a:off x="4609213" y="760228"/>
              <a:ext cx="2068033" cy="717698"/>
            </a:xfrm>
            <a:prstGeom prst="wedgeRoundRectCallout">
              <a:avLst>
                <a:gd name="adj1" fmla="val -19038"/>
                <a:gd name="adj2" fmla="val 150988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GigE MDI</a:t>
              </a:r>
            </a:p>
            <a:p>
              <a:pPr algn="ctr"/>
              <a:r>
                <a:rPr lang="en-US" sz="3200" dirty="0"/>
                <a:t>(add magnetics)</a:t>
              </a:r>
            </a:p>
          </p:txBody>
        </p:sp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8EF79439-7C6A-D1B7-CD56-7490B79F8DE1}"/>
                </a:ext>
              </a:extLst>
            </p:cNvPr>
            <p:cNvSpPr/>
            <p:nvPr/>
          </p:nvSpPr>
          <p:spPr>
            <a:xfrm>
              <a:off x="1376917" y="925033"/>
              <a:ext cx="882502" cy="717698"/>
            </a:xfrm>
            <a:prstGeom prst="wedgeRoundRectCallout">
              <a:avLst>
                <a:gd name="adj1" fmla="val 42100"/>
                <a:gd name="adj2" fmla="val 206544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Dual IPMB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38BF8C77-0791-A2EB-D917-7277FA56F685}"/>
                </a:ext>
              </a:extLst>
            </p:cNvPr>
            <p:cNvSpPr/>
            <p:nvPr/>
          </p:nvSpPr>
          <p:spPr>
            <a:xfrm>
              <a:off x="2849525" y="903518"/>
              <a:ext cx="1504507" cy="717698"/>
            </a:xfrm>
            <a:prstGeom prst="wedgeRoundRectCallout">
              <a:avLst>
                <a:gd name="adj1" fmla="val -8611"/>
                <a:gd name="adj2" fmla="val 238396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Maintenance Port</a:t>
              </a:r>
            </a:p>
          </p:txBody>
        </p:sp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25D156C7-3A58-7F5A-5A5F-DA2C12D1EA54}"/>
                </a:ext>
              </a:extLst>
            </p:cNvPr>
            <p:cNvSpPr/>
            <p:nvPr/>
          </p:nvSpPr>
          <p:spPr>
            <a:xfrm>
              <a:off x="7841511" y="2387009"/>
              <a:ext cx="1120269" cy="832892"/>
            </a:xfrm>
            <a:prstGeom prst="wedgeRoundRectCallout">
              <a:avLst>
                <a:gd name="adj1" fmla="val -89828"/>
                <a:gd name="adj2" fmla="val 4284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VPX Common Signals</a:t>
              </a:r>
            </a:p>
          </p:txBody>
        </p:sp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BDEC543D-1B3A-7BE4-2359-0BC42E176C3D}"/>
                </a:ext>
              </a:extLst>
            </p:cNvPr>
            <p:cNvSpPr/>
            <p:nvPr/>
          </p:nvSpPr>
          <p:spPr>
            <a:xfrm>
              <a:off x="6519524" y="4220788"/>
              <a:ext cx="882502" cy="717698"/>
            </a:xfrm>
            <a:prstGeom prst="wedgeRoundRectCallout">
              <a:avLst>
                <a:gd name="adj1" fmla="val 13613"/>
                <a:gd name="adj2" fmla="val -143689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Serial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FE538C3C-BA9E-149E-04C3-F80B23925B09}"/>
                </a:ext>
              </a:extLst>
            </p:cNvPr>
            <p:cNvSpPr/>
            <p:nvPr/>
          </p:nvSpPr>
          <p:spPr>
            <a:xfrm>
              <a:off x="5343770" y="4274200"/>
              <a:ext cx="882502" cy="717698"/>
            </a:xfrm>
            <a:prstGeom prst="wedgeRoundRectCallout">
              <a:avLst>
                <a:gd name="adj1" fmla="val 46899"/>
                <a:gd name="adj2" fmla="val -71862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GPIO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6F14AA89-CD02-D05C-1FDE-93DD04C1E787}"/>
                </a:ext>
              </a:extLst>
            </p:cNvPr>
            <p:cNvSpPr/>
            <p:nvPr/>
          </p:nvSpPr>
          <p:spPr>
            <a:xfrm>
              <a:off x="4253636" y="4274200"/>
              <a:ext cx="882502" cy="717698"/>
            </a:xfrm>
            <a:prstGeom prst="wedgeRoundRectCallout">
              <a:avLst>
                <a:gd name="adj1" fmla="val 151110"/>
                <a:gd name="adj2" fmla="val -153601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UEIO</a:t>
              </a:r>
            </a:p>
          </p:txBody>
        </p:sp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06B9B49D-7D61-C4DF-8DFB-7FB0EC70475A}"/>
                </a:ext>
              </a:extLst>
            </p:cNvPr>
            <p:cNvSpPr/>
            <p:nvPr/>
          </p:nvSpPr>
          <p:spPr>
            <a:xfrm>
              <a:off x="2926145" y="4274200"/>
              <a:ext cx="882502" cy="717698"/>
            </a:xfrm>
            <a:prstGeom prst="wedgeRoundRectCallout">
              <a:avLst>
                <a:gd name="adj1" fmla="val 167284"/>
                <a:gd name="adj2" fmla="val -117763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USB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538733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64696C-A626-04B5-F739-909004070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UEIO Pins are 8 Pins in UEIO Segment of the Utility Segment will support the following allowable combinations of SPI and I2C interfaces: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to 4x I2C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to 2x SPI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2x I2C and 1x SPI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I2C and 1x SPI with 1x-2x SPI Selects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SPI with 1x-5x SPI Selects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2x SPI with 1x SPI Select each</a:t>
            </a:r>
          </a:p>
          <a:p>
            <a:endParaRPr lang="en-US" dirty="0"/>
          </a:p>
          <a:p>
            <a:r>
              <a:rPr lang="en-US" dirty="0"/>
              <a:t>Intention is to “talk” to front-panel devices and sensors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D61B6-0754-9B5E-C29A-E86B2CACED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679271" cy="1857155"/>
          </a:xfrm>
        </p:spPr>
        <p:txBody>
          <a:bodyPr/>
          <a:lstStyle/>
          <a:p>
            <a:r>
              <a:rPr lang="en-US" dirty="0"/>
              <a:t>UEIO</a:t>
            </a:r>
          </a:p>
          <a:p>
            <a:r>
              <a:rPr lang="pt-BR" sz="4400" dirty="0"/>
              <a:t>Unique External I/O: Special Port for System-Specific I/O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56B7E6-25AA-97DA-033F-961A1CEE5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39" t="51571" r="12720" b="9127"/>
          <a:stretch/>
        </p:blipFill>
        <p:spPr>
          <a:xfrm>
            <a:off x="18060439" y="5167493"/>
            <a:ext cx="5916674" cy="669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162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24D9B-62D9-D74E-A154-4DC22BD3A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FFA0B2-1573-C0A5-DD95-2823DD9409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UEIO Pins are 8 Pins in UEIO Segment of the Utility Segment will support the following allowable combinations of SPI and I2C interfaces: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to 4x I2C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to 2x SPI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2x I2C and 1x SPI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I2C and 1x SPI with 1x-2x SPI Selects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1x SPI with 1x-5x SPI Selects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2x SPI with 1x SPI Select each</a:t>
            </a:r>
          </a:p>
          <a:p>
            <a:endParaRPr lang="en-US" dirty="0"/>
          </a:p>
          <a:p>
            <a:r>
              <a:rPr lang="en-US" dirty="0"/>
              <a:t>Intention is to “talk” to front-panel devices and sensors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558F7-412C-C052-1699-ABA69F9884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679271" cy="1857155"/>
          </a:xfrm>
        </p:spPr>
        <p:txBody>
          <a:bodyPr/>
          <a:lstStyle/>
          <a:p>
            <a:r>
              <a:rPr lang="en-US" dirty="0"/>
              <a:t>UEIO</a:t>
            </a:r>
          </a:p>
          <a:p>
            <a:r>
              <a:rPr lang="pt-BR" sz="4400" dirty="0"/>
              <a:t>Unique External I/O: Special Port for System-Specific I/O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85483-8468-9437-8E8A-F7D93A3F2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39" t="51571" r="12720" b="9127"/>
          <a:stretch/>
        </p:blipFill>
        <p:spPr>
          <a:xfrm>
            <a:off x="18060439" y="5167493"/>
            <a:ext cx="5916674" cy="669611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6A7828-DBAB-7609-62BB-10745B24670F}"/>
              </a:ext>
            </a:extLst>
          </p:cNvPr>
          <p:cNvSpPr/>
          <p:nvPr/>
        </p:nvSpPr>
        <p:spPr>
          <a:xfrm>
            <a:off x="1759449" y="6143561"/>
            <a:ext cx="15679270" cy="7144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chemeClr val="tx1"/>
                </a:solidFill>
              </a:rPr>
              <a:t>SOSA Configuration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A046BC-D64C-0815-C0A6-40AE7EA01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6074" y="9694674"/>
            <a:ext cx="3173505" cy="31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2649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2C49D-14B1-AFB8-282F-7F41E3FFC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S2 Communications Segment and S3 Overlay Segment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F84A26-6E2F-95FB-4C30-9C07AC2CDC8B}"/>
              </a:ext>
            </a:extLst>
          </p:cNvPr>
          <p:cNvGrpSpPr/>
          <p:nvPr/>
        </p:nvGrpSpPr>
        <p:grpSpPr>
          <a:xfrm>
            <a:off x="1376432" y="2716305"/>
            <a:ext cx="20807166" cy="10085295"/>
            <a:chOff x="117923" y="1028699"/>
            <a:chExt cx="8379098" cy="40613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3CF1A1F-0CEE-9809-B76B-CF414EE76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7935" y="1028699"/>
              <a:ext cx="7059086" cy="3835695"/>
            </a:xfrm>
            <a:prstGeom prst="rect">
              <a:avLst/>
            </a:prstGeom>
            <a:noFill/>
          </p:spPr>
        </p:pic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4222B8E1-FBB7-DFEA-D325-1742DA4C96FC}"/>
                </a:ext>
              </a:extLst>
            </p:cNvPr>
            <p:cNvSpPr/>
            <p:nvPr/>
          </p:nvSpPr>
          <p:spPr>
            <a:xfrm>
              <a:off x="117923" y="1028699"/>
              <a:ext cx="1235777" cy="893135"/>
            </a:xfrm>
            <a:prstGeom prst="wedgeRoundRectCallout">
              <a:avLst>
                <a:gd name="adj1" fmla="val 80979"/>
                <a:gd name="adj2" fmla="val 247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FP Expansion Planes</a:t>
              </a:r>
            </a:p>
          </p:txBody>
        </p:sp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77877AD2-162B-E267-8938-DA770B0FB5DE}"/>
                </a:ext>
              </a:extLst>
            </p:cNvPr>
            <p:cNvSpPr/>
            <p:nvPr/>
          </p:nvSpPr>
          <p:spPr>
            <a:xfrm>
              <a:off x="117923" y="1028699"/>
              <a:ext cx="1235777" cy="893135"/>
            </a:xfrm>
            <a:prstGeom prst="wedgeRoundRectCallout">
              <a:avLst>
                <a:gd name="adj1" fmla="val 73264"/>
                <a:gd name="adj2" fmla="val 141727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8x Expansion Plane Lanes</a:t>
              </a:r>
            </a:p>
          </p:txBody>
        </p:sp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F414FFD3-B8CA-BA1A-D0C3-D5EF5D7C4C50}"/>
                </a:ext>
              </a:extLst>
            </p:cNvPr>
            <p:cNvSpPr/>
            <p:nvPr/>
          </p:nvSpPr>
          <p:spPr>
            <a:xfrm>
              <a:off x="117923" y="2515863"/>
              <a:ext cx="1235777" cy="893135"/>
            </a:xfrm>
            <a:prstGeom prst="wedgeRoundRectCallout">
              <a:avLst>
                <a:gd name="adj1" fmla="val 70108"/>
                <a:gd name="adj2" fmla="val -102822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FP Expansion Planes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659C47AC-F1BA-9C26-5812-F83737A41D68}"/>
                </a:ext>
              </a:extLst>
            </p:cNvPr>
            <p:cNvSpPr/>
            <p:nvPr/>
          </p:nvSpPr>
          <p:spPr>
            <a:xfrm>
              <a:off x="117923" y="2515863"/>
              <a:ext cx="1235777" cy="893135"/>
            </a:xfrm>
            <a:prstGeom prst="wedgeRoundRectCallout">
              <a:avLst>
                <a:gd name="adj1" fmla="val 71861"/>
                <a:gd name="adj2" fmla="val 1557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FP Data Planes</a:t>
              </a:r>
            </a:p>
          </p:txBody>
        </p:sp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6FD09C91-B79F-02C2-6514-9BD6AB686088}"/>
                </a:ext>
              </a:extLst>
            </p:cNvPr>
            <p:cNvSpPr/>
            <p:nvPr/>
          </p:nvSpPr>
          <p:spPr>
            <a:xfrm>
              <a:off x="160040" y="4196938"/>
              <a:ext cx="1235777" cy="893135"/>
            </a:xfrm>
            <a:prstGeom prst="wedgeRoundRectCallout">
              <a:avLst>
                <a:gd name="adj1" fmla="val 99916"/>
                <a:gd name="adj2" fmla="val -23286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FP Expansion Planes</a:t>
              </a:r>
            </a:p>
          </p:txBody>
        </p:sp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A98C04D1-B35F-4C4A-077E-3CCBD1EA7CB8}"/>
                </a:ext>
              </a:extLst>
            </p:cNvPr>
            <p:cNvSpPr/>
            <p:nvPr/>
          </p:nvSpPr>
          <p:spPr>
            <a:xfrm>
              <a:off x="160040" y="4196938"/>
              <a:ext cx="1235777" cy="893135"/>
            </a:xfrm>
            <a:prstGeom prst="wedgeRoundRectCallout">
              <a:avLst>
                <a:gd name="adj1" fmla="val 93253"/>
                <a:gd name="adj2" fmla="val -74195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UTP Control Planes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FCA488C2-A93F-F0C0-2619-7209F3B4DFA3}"/>
                </a:ext>
              </a:extLst>
            </p:cNvPr>
            <p:cNvSpPr/>
            <p:nvPr/>
          </p:nvSpPr>
          <p:spPr>
            <a:xfrm>
              <a:off x="2068785" y="4179439"/>
              <a:ext cx="2069848" cy="893135"/>
            </a:xfrm>
            <a:prstGeom prst="wedgeRoundRectCallout">
              <a:avLst>
                <a:gd name="adj1" fmla="val 42861"/>
                <a:gd name="adj2" fmla="val -95058"/>
                <a:gd name="adj3" fmla="val 16667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2x FP Expansion Planes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8823A98F-8219-B4B5-08A6-85820D86BD73}"/>
                </a:ext>
              </a:extLst>
            </p:cNvPr>
            <p:cNvSpPr/>
            <p:nvPr/>
          </p:nvSpPr>
          <p:spPr>
            <a:xfrm>
              <a:off x="2068785" y="4179439"/>
              <a:ext cx="2069848" cy="893135"/>
            </a:xfrm>
            <a:prstGeom prst="wedgeRoundRectCallout">
              <a:avLst>
                <a:gd name="adj1" fmla="val 64743"/>
                <a:gd name="adj2" fmla="val -24703"/>
                <a:gd name="adj3" fmla="val 16667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Copper and Aperture Overlay Region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306181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E9B6011-52DD-42A0-9241-224AD7335A2B}"/>
</file>

<file path=customXml/itemProps2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2d5ea8f1-75cb-4ebb-aaf0-4ae101a5c35e}" enabled="0" method="" siteId="{2d5ea8f1-75cb-4ebb-aaf0-4ae101a5c35e}" removed="1"/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1501</Words>
  <Application>Microsoft Office PowerPoint</Application>
  <PresentationFormat>Custom</PresentationFormat>
  <Paragraphs>214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331</cp:revision>
  <dcterms:modified xsi:type="dcterms:W3CDTF">2026-08-08T00:45:02Z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